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</p:sldMasterIdLst>
  <p:notesMasterIdLst>
    <p:notesMasterId r:id="rId54"/>
  </p:notesMasterIdLst>
  <p:sldIdLst>
    <p:sldId id="269" r:id="rId2"/>
    <p:sldId id="271" r:id="rId3"/>
    <p:sldId id="272" r:id="rId4"/>
    <p:sldId id="266" r:id="rId5"/>
    <p:sldId id="270" r:id="rId6"/>
    <p:sldId id="27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8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264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дрявцев Дмитрий Сергеевич" initials="КДС" lastIdx="1" clrIdx="0">
    <p:extLst>
      <p:ext uri="{19B8F6BF-5375-455C-9EA6-DF929625EA0E}">
        <p15:presenceInfo xmlns:p15="http://schemas.microsoft.com/office/powerpoint/2012/main" userId="Кудрявцев Дмитрий Серг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1E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681" autoAdjust="0"/>
  </p:normalViewPr>
  <p:slideViewPr>
    <p:cSldViewPr snapToGrid="0">
      <p:cViewPr varScale="1">
        <p:scale>
          <a:sx n="112" d="100"/>
          <a:sy n="112" d="100"/>
        </p:scale>
        <p:origin x="26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DD95-7D0C-4544-8F51-D71CC05A740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7A82-6F27-48BA-96FA-7315F6843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6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7A82-6F27-48BA-96FA-7315F6843C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7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19785" y="2426698"/>
            <a:ext cx="4738816" cy="2004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Тема: бла-бла-блабла</a:t>
            </a:r>
            <a:br>
              <a:rPr lang="ru-RU" dirty="0" smtClean="0"/>
            </a:br>
            <a:r>
              <a:rPr lang="ru-RU" dirty="0" smtClean="0"/>
              <a:t>бла-блабла-бла</a:t>
            </a:r>
            <a:br>
              <a:rPr lang="ru-RU" dirty="0" smtClean="0"/>
            </a:br>
            <a:r>
              <a:rPr lang="ru-RU" dirty="0" smtClean="0"/>
              <a:t>блабла-бла-блабла</a:t>
            </a:r>
            <a:br>
              <a:rPr lang="ru-RU" dirty="0" smtClean="0"/>
            </a:br>
            <a:r>
              <a:rPr lang="ru-RU" dirty="0" smtClean="0"/>
              <a:t>бла-блабла-бла-бла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6919783" y="5429250"/>
            <a:ext cx="4738817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Докладчик: ФИО</a:t>
            </a:r>
          </a:p>
          <a:p>
            <a:pPr lvl="0"/>
            <a:r>
              <a:rPr lang="ru-RU" dirty="0" smtClean="0"/>
              <a:t>Дата: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26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54647"/>
            <a:ext cx="10515600" cy="41715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4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156473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56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4823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         </a:t>
            </a:r>
            <a:fld id="{BE52EC34-7DDC-4645-8BD8-3B29C1353F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3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48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579296"/>
            <a:ext cx="6172200" cy="411432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587234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28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600" y="1679125"/>
            <a:ext cx="6172200" cy="411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687362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46409"/>
            <a:ext cx="10515600" cy="41879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0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838200" y="886951"/>
            <a:ext cx="88659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1D4999"/>
                </a:solidFill>
              </a:defRPr>
            </a:lvl1pPr>
          </a:lstStyle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838200" y="15622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88" y="218941"/>
            <a:ext cx="633412" cy="749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6" y="6386830"/>
            <a:ext cx="1690532" cy="55043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828016" y="6710675"/>
            <a:ext cx="2592000" cy="1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0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200" kern="1200" dirty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1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 «Особенности проведения ОГЭ по отдельным предметам»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Докладчик </a:t>
            </a:r>
            <a:r>
              <a:rPr lang="ru-RU" dirty="0" smtClean="0"/>
              <a:t>Зорина Н.А.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2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3277" y="1041904"/>
            <a:ext cx="9130040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Специалисты по проведению инструктажа и обеспечению лабораторных работ не позднее чем за 3 (три) дня </a:t>
            </a:r>
            <a:r>
              <a:rPr lang="ru-RU" sz="2800" dirty="0" smtClean="0">
                <a:solidFill>
                  <a:schemeClr val="tx1"/>
                </a:solidFill>
              </a:rPr>
              <a:t>до экзамена получают </a:t>
            </a:r>
            <a:r>
              <a:rPr lang="ru-RU" sz="2800" dirty="0">
                <a:solidFill>
                  <a:schemeClr val="tx1"/>
                </a:solidFill>
              </a:rPr>
              <a:t>список веществ, которые будут использованы в комплектах при проведении эксперимента.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1 вариант КИМ = 1 комплект = 5 реактивов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</a:t>
            </a:r>
            <a:r>
              <a:rPr lang="ru-RU" sz="2800" dirty="0">
                <a:solidFill>
                  <a:schemeClr val="tx1"/>
                </a:solidFill>
              </a:rPr>
              <a:t>основного дня экзамена: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4 </a:t>
            </a:r>
            <a:r>
              <a:rPr lang="ru-RU" sz="2800" dirty="0">
                <a:solidFill>
                  <a:schemeClr val="tx1"/>
                </a:solidFill>
              </a:rPr>
              <a:t>варианта КИМ = 4 комплекта = 20 реактивов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Химия. Подготовка лотков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3277" y="1041904"/>
            <a:ext cx="9130040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каждого варианта </a:t>
            </a:r>
            <a:r>
              <a:rPr lang="ru-RU" sz="2800" dirty="0">
                <a:solidFill>
                  <a:schemeClr val="tx1"/>
                </a:solidFill>
              </a:rPr>
              <a:t>КИМ </a:t>
            </a:r>
            <a:r>
              <a:rPr lang="ru-RU" sz="2800" dirty="0" smtClean="0">
                <a:solidFill>
                  <a:schemeClr val="tx1"/>
                </a:solidFill>
              </a:rPr>
              <a:t>готовится 1 комплект, состоящий из 5 </a:t>
            </a:r>
            <a:r>
              <a:rPr lang="ru-RU" sz="2800" dirty="0">
                <a:solidFill>
                  <a:schemeClr val="tx1"/>
                </a:solidFill>
              </a:rPr>
              <a:t>реактивов: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склянки №1 и №2 с веществами, которые необходимо </a:t>
            </a:r>
            <a:r>
              <a:rPr lang="ru-RU" sz="2800" dirty="0" smtClean="0">
                <a:solidFill>
                  <a:schemeClr val="tx1"/>
                </a:solidFill>
              </a:rPr>
              <a:t>определить;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три </a:t>
            </a:r>
            <a:r>
              <a:rPr lang="ru-RU" sz="2800" dirty="0">
                <a:solidFill>
                  <a:schemeClr val="tx1"/>
                </a:solidFill>
              </a:rPr>
              <a:t>склянки с веществами, надписи на которых точно соответствуют веществам, перечисленным в условии задания 23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Химия. Подготовка лотков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2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3652" y="1128214"/>
            <a:ext cx="9130040" cy="5301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 аудитории присутствуют два организатора и специалист по проведению инструктажа и обеспечению лабораторных работ.</a:t>
            </a:r>
          </a:p>
          <a:p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Специалист по проведению инструктажа и обеспечению лабораторных работ –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учитель </a:t>
            </a:r>
            <a:r>
              <a:rPr lang="ru-RU" sz="2800" u="sng" dirty="0" smtClean="0">
                <a:solidFill>
                  <a:schemeClr val="tx1"/>
                </a:solidFill>
                <a:ea typeface="Cambria" panose="02040503050406030204" pitchFamily="18" charset="0"/>
              </a:rPr>
              <a:t>химии</a:t>
            </a:r>
            <a:endParaRPr lang="ru-RU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постоянно находится в </a:t>
            </a: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аудитории;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отвечает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за технику </a:t>
            </a: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безопасности;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подготовку и выдачу лотков в </a:t>
            </a: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аудитории;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проводит инструктаж по технике безопасности (даже для опоздавших).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экзамена по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2159" y="1031961"/>
            <a:ext cx="9745255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оповещает специалиста по проведению инструктажа и обеспечения лабораторных работ о готовности к выполнению эксперимента.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При наличии свободного лотка с оборудованием для выполнения эксперимента в соответствии с вариантом КИМ участника специалист по проведению инструктажа и обеспечению лабораторных работ приглашает участника к столу с оборудованием.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может иметь при себе: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- КИМ </a:t>
            </a:r>
            <a:r>
              <a:rPr lang="ru-RU" sz="2800" dirty="0">
                <a:solidFill>
                  <a:schemeClr val="tx1"/>
                </a:solidFill>
              </a:rPr>
              <a:t>(с заданием, инструкцией и номером варианта);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- черновик </a:t>
            </a:r>
            <a:r>
              <a:rPr lang="ru-RU" sz="2800" dirty="0">
                <a:solidFill>
                  <a:schemeClr val="tx1"/>
                </a:solidFill>
              </a:rPr>
              <a:t>для записей;</a:t>
            </a:r>
          </a:p>
          <a:p>
            <a:pPr lvl="1"/>
            <a:r>
              <a:rPr lang="ru-RU" sz="2800" dirty="0" smtClean="0">
                <a:solidFill>
                  <a:schemeClr val="tx1"/>
                </a:solidFill>
              </a:rPr>
              <a:t>- ручку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экзамена по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8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2159" y="1031961"/>
            <a:ext cx="9745255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подходит к столу с оборудованием.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Специалист по проведению инструктажа и обеспечению лабораторных работ предоставляет лоток в соответствии с вариантом КИМ участника.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готовится к проведению эксперимента (отбирает реактивы), после чего сообщает о своей готовности эксперту-экзаменатору.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экзамена в присутствии специалиста по проведению инструктажа и обеспечению лабораторных работ проводит эксперимент.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может записать результаты</a:t>
            </a:r>
          </a:p>
          <a:p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    </a:t>
            </a:r>
            <a:r>
              <a:rPr lang="ru-RU" sz="2800" dirty="0">
                <a:solidFill>
                  <a:schemeClr val="tx1"/>
                </a:solidFill>
              </a:rPr>
              <a:t>эксперимента на черновик.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Проведение экзамена по химии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64" y="5024387"/>
            <a:ext cx="2321418" cy="15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2159" y="1031961"/>
            <a:ext cx="9745255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может отказаться от выполнения эксперимента (в любой момент).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Участник выполняет эксперимент ОДИН раз.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После выполнения эксперимента участник экзамена возвращается на свое рабочее место.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Специалист по проведению инструктажа и обеспечению лабораторных работ готовит лоток для следующего </a:t>
            </a:r>
            <a:r>
              <a:rPr lang="ru-RU" sz="2800" dirty="0" smtClean="0">
                <a:solidFill>
                  <a:schemeClr val="tx1"/>
                </a:solidFill>
              </a:rPr>
              <a:t>участника.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экзамена по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3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2159" y="1031961"/>
            <a:ext cx="9745255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Е</a:t>
            </a:r>
            <a:r>
              <a:rPr lang="ru-RU" sz="2400" dirty="0" smtClean="0">
                <a:solidFill>
                  <a:schemeClr val="tx1"/>
                </a:solidFill>
              </a:rPr>
              <a:t>сли </a:t>
            </a:r>
            <a:r>
              <a:rPr lang="ru-RU" sz="2400" dirty="0">
                <a:solidFill>
                  <a:schemeClr val="tx1"/>
                </a:solidFill>
              </a:rPr>
              <a:t>участник заявил о готовности к проведению эксперимента не позднее, чем за 15 минут до окончания экзамена, и ему не был предоставлен лоток для проведения эксперимента, время обращения фиксируется организатором на черновике участника.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Затем организатор фиксирует на черновике участника время, когда участнику будет предоставлен лоток для выполнения эксперимента.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Если по окончании экзамена в аудитории такой участник(и) не завершит еще выполнение эксперимента и оформление ответа на задание 23, экзамен для него продлевается на время, потраченное на ожидание лотка с оборудованием.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Ответственный организатор и специалист по проведению инструктажа и обеспечению лабораторных работ составляют служебную записку на имя руководителя ППЭ.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экзамена по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2159" y="1031961"/>
            <a:ext cx="9745255" cy="5041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Ответственный организатор собирает ЭМ у участников.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Если в аудитории есть участник(и), которому продлено время экзамена из-за ожидания лотка, организатор следит за окончанием добавленного времени.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Завершение экзамена по химии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2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4893" y="1571223"/>
            <a:ext cx="5207267" cy="3619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323798" y="1571223"/>
            <a:ext cx="5515276" cy="42569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a typeface="Cambria" panose="02040503050406030204" pitchFamily="18" charset="0"/>
              </a:rPr>
              <a:t>Экзамен проводится в кабинетах физики.  При необходимости можно использовать другие кабинеты, отвечающие требованиям безопасного труда при выполнении экспериментального задания экзаменационной работы (задание №17).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Физика. Подготовка аудитории</a:t>
            </a:r>
            <a:endParaRPr lang="ru-RU" dirty="0"/>
          </a:p>
        </p:txBody>
      </p:sp>
      <p:pic>
        <p:nvPicPr>
          <p:cNvPr id="6" name="Picture 2" descr="ÐÐ°ÑÑÐ¸Ð½ÐºÐ¸ Ð¿Ð¾ Ð·Ð°Ð¿ÑÐ¾ÑÑ Ð»Ð¾ÑÐ¾Ðº Ñ Ð»Ð°Ð±Ð¾ÑÐ°ÑÐ¾ÑÐ½ÑÐ¼ Ð¾Ð±Ð¾ÑÑÐ´Ð¾Ð²Ð°Ð½Ð¸ÐµÐ¼ Ð¿Ð¾ ÑÐ¸Ð·Ð¸ÐºÐµ ÐºÐ°ÑÑÐ¸Ð½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5"/>
          <a:stretch/>
        </p:blipFill>
        <p:spPr bwMode="auto">
          <a:xfrm>
            <a:off x="848897" y="1778745"/>
            <a:ext cx="4799257" cy="32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2159" y="1031961"/>
            <a:ext cx="9745255" cy="50415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К обеспечению проведения лабораторных работ привлекается специалист, владеющий определенными умениями и навыками проведения лабораторных работ по физике (например, лаборант). </a:t>
            </a: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endParaRPr lang="ru-RU" sz="2800" dirty="0" smtClean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Не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 допускается привлекать к проведению лабораторных работ специалиста, преподававшего </a:t>
            </a: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физику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у данных обучающихся.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Физика. Допуск специалистов в аудиторию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8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6387" y="1955784"/>
            <a:ext cx="7579407" cy="42569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004843" y="945652"/>
            <a:ext cx="10143146" cy="556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Бланки </a:t>
            </a:r>
            <a:r>
              <a:rPr lang="ru-RU" sz="2400" dirty="0"/>
              <a:t>ОГЭ представляют собой комплект из 2 именных бланков (односторонний бланк №1, двусторонний бланк №2)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Комплект </a:t>
            </a:r>
            <a:r>
              <a:rPr lang="ru-RU" dirty="0"/>
              <a:t>бланков ОГЭ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37" y="2007300"/>
            <a:ext cx="3096344" cy="415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3"/>
          <a:srcRect l="17477" t="9619" r="33458" b="4609"/>
          <a:stretch>
            <a:fillRect/>
          </a:stretch>
        </p:blipFill>
        <p:spPr bwMode="auto">
          <a:xfrm>
            <a:off x="4890174" y="1981730"/>
            <a:ext cx="3106552" cy="417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58779"/>
            <a:ext cx="9745255" cy="4555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Специалисты по обеспечению лабораторных работ накануне экзамена принимают лабораторное оборудование.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Комплектуют и нумеруют лотки с оборудованием (номер лотка уникален в ППЭ).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Лабораторное оборудование размещается в аудитории на специально выделенном столе.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Физика. Подготовка аудитории</a:t>
            </a:r>
            <a:endParaRPr lang="ru-RU" dirty="0"/>
          </a:p>
        </p:txBody>
      </p:sp>
      <p:pic>
        <p:nvPicPr>
          <p:cNvPr id="5" name="Picture 2" descr="ÐÐ°Ð±Ð¾ÑÐ°ÑÐ¾ÑÐ½ÑÐ¹ ÐºÐ¾Ð¼Ð¿Ð»ÐµÐºÑ Ð¿Ð¾ Ð¼ÐµÑÐ°Ð½Ð¸Ðº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25" y="4641526"/>
            <a:ext cx="4835530" cy="18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47541" y="602043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№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58779"/>
            <a:ext cx="9745255" cy="4966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Специалист по обеспечению лабораторных работ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проводит перед экзаменом инструктаж по технике безопасности и следит за соблюдением правил безопасного труда во время работы обучающихся с лабораторным оборудованием;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предоставляет оборудование  участнику экзамена по его требованию;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при выдаче лотка с оборудованием участнику следит, чтобы участник вписал номер выданного лотка в Бланк ответов №2.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483703"/>
          </a:xfrm>
        </p:spPr>
        <p:txBody>
          <a:bodyPr>
            <a:noAutofit/>
          </a:bodyPr>
          <a:lstStyle/>
          <a:p>
            <a:r>
              <a:rPr lang="ru-RU" dirty="0" smtClean="0"/>
              <a:t>Физика. Работа с лабораторным оборудованием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9031" y="1057968"/>
            <a:ext cx="6840806" cy="4966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483703"/>
          </a:xfrm>
        </p:spPr>
        <p:txBody>
          <a:bodyPr>
            <a:noAutofit/>
          </a:bodyPr>
          <a:lstStyle/>
          <a:p>
            <a:r>
              <a:rPr lang="ru-RU" dirty="0" smtClean="0"/>
              <a:t>Литература. Подготовка аудитории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 bwMode="auto">
          <a:xfrm>
            <a:off x="0" y="1266515"/>
            <a:ext cx="25202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6"/>
          <a:stretch/>
        </p:blipFill>
        <p:spPr>
          <a:xfrm>
            <a:off x="3907905" y="1266515"/>
            <a:ext cx="3383208" cy="4522342"/>
          </a:xfrm>
        </p:spPr>
      </p:pic>
      <p:sp>
        <p:nvSpPr>
          <p:cNvPr id="11" name="Прямоугольник 10"/>
          <p:cNvSpPr/>
          <p:nvPr/>
        </p:nvSpPr>
        <p:spPr>
          <a:xfrm>
            <a:off x="3135081" y="4005294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53114" y="2695562"/>
            <a:ext cx="432048" cy="93344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53114" y="1470894"/>
            <a:ext cx="432048" cy="93610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78" y="2783285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67" y="4139767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ºÐ½Ð¸Ð³Ð¸ ÐºÐ°ÑÑÐ¸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48" y="1594367"/>
            <a:ext cx="775228" cy="7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2477762" y="1266515"/>
            <a:ext cx="1512168" cy="4062935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902216" y="1668849"/>
            <a:ext cx="4187115" cy="37448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 пакете руководителя - перечень текстов, необходимых для выполнения заданий КИМ. </a:t>
            </a:r>
            <a:endParaRPr lang="ru-RU" dirty="0" smtClean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После </a:t>
            </a:r>
            <a:r>
              <a:rPr lang="ru-RU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вскрытия пакета руководитель ППЭ передает библиотекарю указанный перечень для подбора и подготовки текстов.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0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58778"/>
            <a:ext cx="9745255" cy="4350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За 20 минут до начала экзамена библиотекарь вместе с помощниками приносит в аудиторию тексты произведений в нескольких экземплярах для каждой аудитории.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Книги следует подготовить так, чтобы у экзаменуемого не возникало возможности работать с комментариями и вступительными статьями к художественным текстам.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Литература. Подготовка аудитории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3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58778"/>
            <a:ext cx="9745255" cy="4350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Художественные тексты не предоставляются индивидуально каждому экзаменуемому.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Экзаменуемые по мере необходимости работают с текстами за отдельными столами, на которых находятся нужные книги.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Одновременно за столами с книгами могут находиться не более трех участников.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Литература. Художественные тексты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58778"/>
            <a:ext cx="9745255" cy="4985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Организатор должен обеспечить равные условия доступа к художественным текстам для всех участников экзамена.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Каждый экзаменуемый имеет возможность обращаться к  художественным текстам не более 4 раз по 10 минут (40 минут в течение экзамена).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Во время работы с текстами организатор делает отметку на черновике участника экзамена с указанием времени обращения к книгам.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После экзамена организатор сдает художественные тексты библиотекарю.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Литература. Художественные тексты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58779"/>
            <a:ext cx="9745255" cy="44174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Подготовку словарей обеспечивает ППЭ.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Словари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предоставляются индивидуально каждому экзаменуемому.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Литература. Словари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0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58779"/>
            <a:ext cx="9745255" cy="41228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На экзамене по литературе участники экзамена работают  </a:t>
            </a:r>
            <a:r>
              <a:rPr lang="ru-RU" sz="2800" u="sng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только с Бланком №</a:t>
            </a:r>
            <a:r>
              <a:rPr lang="ru-RU" sz="2800" u="sng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2.</a:t>
            </a:r>
            <a:endParaRPr lang="ru-RU" sz="2800" u="sng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Литература. Работа с Бланками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7363" y="1179262"/>
            <a:ext cx="3814637" cy="5177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578260" y="1179262"/>
            <a:ext cx="6260814" cy="51770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ea typeface="Cambria" panose="02040503050406030204" pitchFamily="18" charset="0"/>
              </a:rPr>
              <a:t>Участники могут использовать географические атласы для 7, 8 и 9 классов (любого издательства).</a:t>
            </a:r>
          </a:p>
          <a:p>
            <a:pPr algn="just"/>
            <a:r>
              <a:rPr lang="en-US" dirty="0">
                <a:ea typeface="Cambria" panose="02040503050406030204" pitchFamily="18" charset="0"/>
              </a:rPr>
              <a:t> </a:t>
            </a:r>
            <a:r>
              <a:rPr lang="ru-RU" dirty="0">
                <a:ea typeface="Cambria" panose="02040503050406030204" pitchFamily="18" charset="0"/>
              </a:rPr>
              <a:t>Ответственность за обеспечение атласами участников экзамена несет руководитель ОО участника.</a:t>
            </a:r>
          </a:p>
          <a:p>
            <a:pPr algn="just"/>
            <a:r>
              <a:rPr lang="en-US" dirty="0">
                <a:ea typeface="Cambria" panose="02040503050406030204" pitchFamily="18" charset="0"/>
              </a:rPr>
              <a:t> </a:t>
            </a:r>
            <a:r>
              <a:rPr lang="ru-RU" dirty="0">
                <a:ea typeface="Cambria" panose="02040503050406030204" pitchFamily="18" charset="0"/>
              </a:rPr>
              <a:t>Комплект атласов для каждого участника проверяется и опечатывается в ОО участника.</a:t>
            </a:r>
          </a:p>
          <a:p>
            <a:pPr algn="just"/>
            <a:r>
              <a:rPr lang="en-US" dirty="0">
                <a:ea typeface="Cambria" panose="02040503050406030204" pitchFamily="18" charset="0"/>
              </a:rPr>
              <a:t> </a:t>
            </a:r>
            <a:r>
              <a:rPr lang="ru-RU" dirty="0">
                <a:ea typeface="Cambria" panose="02040503050406030204" pitchFamily="18" charset="0"/>
              </a:rPr>
              <a:t>В день экзамена комплекты передаются учителю, сопровождающему участников на экзамен.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География. Справочные материалы</a:t>
            </a:r>
            <a:endParaRPr lang="ru-RU" dirty="0"/>
          </a:p>
        </p:txBody>
      </p:sp>
      <p:pic>
        <p:nvPicPr>
          <p:cNvPr id="8" name="Picture 6" descr="ÐÐ°ÑÑÐ¸Ð½ÐºÐ¸ Ð¿Ð¾ Ð·Ð°Ð¿ÑÐ¾ÑÑ Ð³ÐµÐ¾Ð³ÑÐ°ÑÐ¸ÑÐµÑÐºÐ¸Ðµ Ð°ÑÐ»Ð°ÑÑ Ð´Ð»Ñ ÑÐºÐ¾Ð»ÑÐ½Ð¸ÐºÐ¾Ð² ÐºÐ°ÑÑÐ¸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840" y="1447117"/>
            <a:ext cx="1874814" cy="238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³ÐµÐ¾Ð³ÑÐ°ÑÐ¸ÑÐµÑÐºÐ¸Ðµ Ð°ÑÐ»Ð°ÑÑ Ð´Ð»Ñ ÑÐºÐ¾Ð»ÑÐ½Ð¸ÐºÐ¾Ð² ÐºÐ°ÑÑÐ¸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99" y="1318434"/>
            <a:ext cx="1790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ÐÐ°ÑÑÐ¸Ð½ÐºÐ¸ Ð¿Ð¾ Ð·Ð°Ð¿ÑÐ¾ÑÑ Ð¿Ð°Ð¿ÐºÐ° Ð¿Ð»Ð°ÑÑÐ¸ÐºÐ¾Ð²Ð°Ñ  ÐºÐ°ÑÑÐ¸Ð½Ðº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11443"/>
          <a:stretch/>
        </p:blipFill>
        <p:spPr bwMode="auto">
          <a:xfrm>
            <a:off x="1148009" y="4063304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ÐÐ°ÑÑÐ¸Ð½ÐºÐ¸ Ð¿Ð¾ Ð·Ð°Ð¿ÑÐ¾ÑÑ Ð¿ÐµÑÐ°ÑÑ  ÐºÐ°ÑÑÐ¸Ð½Ðº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8"/>
          <a:stretch/>
        </p:blipFill>
        <p:spPr bwMode="auto">
          <a:xfrm>
            <a:off x="2912778" y="5337077"/>
            <a:ext cx="900713" cy="9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89258"/>
            <a:ext cx="9745255" cy="4985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Сопровождающий передает комплекты атласов каждому участнику перед входом в ППЭ.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Выполнять проверку опечатанного комплекта атласов организаторам в ППЭ не нужно.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Если комплект не опечатан, проверяем.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Руководителю ППЭ следует подготовить резервные комплекты атласов.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География. Справочные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33184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084606" y="1571223"/>
            <a:ext cx="5269194" cy="42569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случае если КИМ не предусматривает записи ответа на бланке №1, поле для записи ответа будет заполнено </a:t>
            </a:r>
            <a:r>
              <a:rPr lang="ru-RU" dirty="0" smtClean="0"/>
              <a:t>символами «ХХХ»    (</a:t>
            </a:r>
            <a:r>
              <a:rPr lang="ru-RU" dirty="0"/>
              <a:t>обществознание, география, русский язык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рисунка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7" y="218941"/>
            <a:ext cx="4636175" cy="60156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728957" y="3656310"/>
            <a:ext cx="2232248" cy="4320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046480"/>
            <a:ext cx="4749800" cy="5309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323798" y="1571223"/>
            <a:ext cx="5515276" cy="42569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ea typeface="Cambria" panose="02040503050406030204" pitchFamily="18" charset="0"/>
              </a:rPr>
              <a:t>В Бланке ответов №1 в строках с номерами 12, 28, 29 поля для записи ответов будут заполнены «</a:t>
            </a:r>
            <a:r>
              <a:rPr lang="ru-RU" b="1" dirty="0">
                <a:ea typeface="Cambria" panose="02040503050406030204" pitchFamily="18" charset="0"/>
              </a:rPr>
              <a:t>ХХХ</a:t>
            </a:r>
            <a:r>
              <a:rPr lang="ru-RU" dirty="0">
                <a:ea typeface="Cambria" panose="02040503050406030204" pitchFamily="18" charset="0"/>
              </a:rPr>
              <a:t>».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География. Работа с Бланками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42" y="1124124"/>
            <a:ext cx="3969915" cy="5151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1240864" y="4092152"/>
            <a:ext cx="1972235" cy="3352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07359" y="3769360"/>
            <a:ext cx="2190697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200" y="1046480"/>
            <a:ext cx="2473960" cy="53098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528412" y="1510263"/>
            <a:ext cx="8326338" cy="42569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Информатика. Подготовка аудитории</a:t>
            </a:r>
            <a:endParaRPr lang="ru-RU" dirty="0"/>
          </a:p>
        </p:txBody>
      </p:sp>
      <p:pic>
        <p:nvPicPr>
          <p:cNvPr id="12" name="Picture 2" descr="ÐÐ°ÑÑÐ¸Ð½ÐºÐ¸ Ð¿Ð¾ Ð·Ð°Ð¿ÑÐ¾ÑÑ Ð¿Ð°ÑÑÐ° Ñ ÐºÐ¾Ð¼Ð¿ÑÑÑÐµÑÐ¾Ð¼ 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19" y="4101963"/>
            <a:ext cx="2101651" cy="21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¿Ð°ÑÑÐ° Ñ ÐºÐ¾Ð¼Ð¿ÑÑÑÐµÑÐ¾Ð¼  ÐºÐ°ÑÑÐ¸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95" y="1439595"/>
            <a:ext cx="20859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657600" y="1046480"/>
            <a:ext cx="7294879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Технический специалист: </a:t>
            </a:r>
          </a:p>
          <a:p>
            <a:pPr marL="457200" lvl="0" indent="-4572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готовит  в аудитории участнику экзамена рабочее место для выполнения части </a:t>
            </a:r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1;</a:t>
            </a:r>
          </a:p>
          <a:p>
            <a:pPr marL="457200" lvl="0" indent="-4572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рабочее место, оборудованное </a:t>
            </a:r>
            <a:r>
              <a:rPr lang="ru-RU" sz="2800" b="1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компьютером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, для выполнения части 2 экзаменационной </a:t>
            </a:r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работы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(с одинаковыми номерами</a:t>
            </a:r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);</a:t>
            </a:r>
          </a:p>
          <a:p>
            <a:pPr marL="457200" lvl="0" indent="-4572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резервные компьютеры</a:t>
            </a:r>
            <a:r>
              <a:rPr lang="ru-RU" sz="2800" dirty="0" smtClean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;</a:t>
            </a:r>
            <a:endParaRPr lang="ru-RU" sz="2800" dirty="0">
              <a:solidFill>
                <a:srgbClr val="C0504D">
                  <a:lumMod val="50000"/>
                </a:srgbClr>
              </a:solidFill>
              <a:ea typeface="Cambria" panose="02040503050406030204" pitchFamily="18" charset="0"/>
            </a:endParaRPr>
          </a:p>
          <a:p>
            <a:pPr marL="457200" lvl="0" indent="-4572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rgbClr val="C0504D">
                    <a:lumMod val="50000"/>
                  </a:srgbClr>
                </a:solidFill>
                <a:ea typeface="Cambria" panose="02040503050406030204" pitchFamily="18" charset="0"/>
              </a:rPr>
              <a:t>устанавливает ПО, блокирует выход в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9774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945652"/>
            <a:ext cx="9745255" cy="55262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Задания по информатике для выполнения на ПК передаются в ППЭ по защищенному каналу в виде защищенного архива. 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Пароль к архиву будет передан в ППЭ в день экзамена.</a:t>
            </a:r>
          </a:p>
          <a:p>
            <a:pPr algn="just"/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Ответственный технический специалист готовит в штабе ППЭ центральный компьютер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для получения защищенного архива с заданиями,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для сбора файлов ответов из аудиторий,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съемный носитель(и) (флэш-накопитель) для записи результатов экзамена и передачи их в РЦОИ.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Создает на съемном носителе, предназначенном для сбора файлов ответов участников, папку с кодом ППЭ, а в ней папки с номерами аудиторий.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Информатика. Подготовка штаба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5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06880"/>
            <a:ext cx="5039360" cy="3465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5201920" y="1280160"/>
            <a:ext cx="6652830" cy="49377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Информатика. Подготовка аудитории</a:t>
            </a:r>
            <a:endParaRPr lang="ru-RU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297583"/>
              </p:ext>
            </p:extLst>
          </p:nvPr>
        </p:nvGraphicFramePr>
        <p:xfrm>
          <a:off x="0" y="1871265"/>
          <a:ext cx="4933955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3" imgW="6415912" imgH="4533756" progId="Acrobat.Document.DC">
                  <p:embed/>
                </p:oleObj>
              </mc:Choice>
              <mc:Fallback>
                <p:oleObj name="Acrobat Document" r:id="rId3" imgW="6415912" imgH="4533756" progId="Acrobat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71265"/>
                        <a:ext cx="4933955" cy="309634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96515" y="1299651"/>
            <a:ext cx="6096000" cy="49182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2800" dirty="0">
                <a:ea typeface="Cambria" panose="02040503050406030204" pitchFamily="18" charset="0"/>
              </a:rPr>
              <a:t>Технический специалист в присутствии руководителя ППЭ проводит проверку готовности техники и программного обеспечения на каждом рабочем месте.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altLang="ru-RU" sz="2800" dirty="0">
                <a:ea typeface="Cambria" panose="02040503050406030204" pitchFamily="18" charset="0"/>
              </a:rPr>
              <a:t> По итогам проверки специалист по проведению инструктажа и руководитель ППЭ заполняют Протокол технической готовности ППЭ (форма ППЭ-01-01-И) и приобщают его к документам экзамена.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2275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133792"/>
            <a:ext cx="9745255" cy="5405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Перед началом экзамена технический специалист копирует файлы для выполнения заданий 11-16 на компьютеры в аудиториях ППЭ .</a:t>
            </a:r>
          </a:p>
          <a:p>
            <a:pPr algn="just"/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Во время экзамена в аудитории должен присутствовать специалист, способный оказать участникам экзамена  помощь в запуске ПО и сохранении файлов в необходимом формате, каталоге и с необходимым именем.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Информатика. Подготовка аудитории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8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133792"/>
            <a:ext cx="9745255" cy="5405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Первая часть экзаменационной работы </a:t>
            </a: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(задания №№1-10)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выполняется участниками экзамена на Бланках №1</a:t>
            </a:r>
            <a:r>
              <a:rPr lang="ru-RU" sz="2800" dirty="0" smtClean="0">
                <a:solidFill>
                  <a:schemeClr val="tx1"/>
                </a:solidFill>
                <a:ea typeface="Cambria" panose="02040503050406030204" pitchFamily="18" charset="0"/>
              </a:rPr>
              <a:t>.</a:t>
            </a:r>
          </a:p>
          <a:p>
            <a:pPr algn="just"/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Задания №№11-16 выполняются за компьютером.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Участники экзамена по мере необходимости пересаживаются со своих рабочих мест за рабочие места с компьютерами в соответствии с номером своего рабочего места.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Информатика. Работа с Бланками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133792"/>
            <a:ext cx="9745255" cy="5405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Задания №№11 -16 выполняются на компьютере, а результаты их выполнения фиксируются в Бланках ответов.</a:t>
            </a:r>
          </a:p>
          <a:p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Ответом к заданиям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11 и 12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является слово или число, которое пишется в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Бланке ответов №1.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Информатика. Работа с Бланками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133792"/>
            <a:ext cx="9745255" cy="5405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Результатом выполнения заданий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13, 14, 15 и 16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является отдельный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файл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После выполнения этих заданий участник экзамена под контролем </a:t>
            </a:r>
            <a:r>
              <a:rPr lang="ru-RU" alt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специалиста по проведению инструктажа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переименовывает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свои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файлы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в соответствии номером Бланка ответов №2.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Участник экзамена делает в </a:t>
            </a:r>
            <a:r>
              <a:rPr lang="ru-RU" sz="2800" u="sng" dirty="0">
                <a:solidFill>
                  <a:schemeClr val="tx1"/>
                </a:solidFill>
                <a:ea typeface="Cambria" panose="02040503050406030204" pitchFamily="18" charset="0"/>
              </a:rPr>
              <a:t>Бланке ответов №2 отметку о выполнении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заданий.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Информатика. Работа с Бланками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8" y="1107440"/>
            <a:ext cx="7367902" cy="5212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30160" y="1174962"/>
            <a:ext cx="422459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Информатика. Работа с файлами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111265"/>
              </p:ext>
            </p:extLst>
          </p:nvPr>
        </p:nvGraphicFramePr>
        <p:xfrm>
          <a:off x="149529" y="1174962"/>
          <a:ext cx="7136422" cy="5042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3" imgW="8019991" imgH="5667173" progId="Acrobat.Document.DC">
                  <p:embed/>
                </p:oleObj>
              </mc:Choice>
              <mc:Fallback>
                <p:oleObj name="Acrobat Document" r:id="rId3" imgW="8019991" imgH="56671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529" y="1174962"/>
                        <a:ext cx="7136422" cy="5042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06903" y="1107440"/>
            <a:ext cx="41450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ea typeface="Cambria" panose="02040503050406030204" pitchFamily="18" charset="0"/>
              </a:rPr>
              <a:t>Технический специалист делает отметки о </a:t>
            </a:r>
            <a:r>
              <a:rPr lang="ru-RU" sz="2800" dirty="0" smtClean="0">
                <a:ea typeface="Cambria" panose="02040503050406030204" pitchFamily="18" charset="0"/>
              </a:rPr>
              <a:t>выполнении заданий (13.1, 13.2, 14, 15 и 16) </a:t>
            </a:r>
            <a:r>
              <a:rPr lang="ru-RU" sz="2800" dirty="0">
                <a:ea typeface="Cambria" panose="02040503050406030204" pitchFamily="18" charset="0"/>
              </a:rPr>
              <a:t>в Ведомость учета  (ППЭ-05-03-И).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ea typeface="Cambria" panose="02040503050406030204" pitchFamily="18" charset="0"/>
              </a:rPr>
              <a:t> Участник расписывается в Ведомости учета  (ППЭ-05-03-И).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800" dirty="0">
                <a:ea typeface="Cambria" panose="02040503050406030204" pitchFamily="18" charset="0"/>
              </a:rPr>
              <a:t> Организатор заверяет записи в ведомости подписью.</a:t>
            </a:r>
          </a:p>
        </p:txBody>
      </p:sp>
    </p:spTree>
    <p:extLst>
      <p:ext uri="{BB962C8B-B14F-4D97-AF65-F5344CB8AC3E}">
        <p14:creationId xmlns:p14="http://schemas.microsoft.com/office/powerpoint/2010/main" val="293343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20" y="2225040"/>
            <a:ext cx="3627120" cy="2773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30160" y="1174962"/>
            <a:ext cx="422459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Информатика. Работа с файлами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6" y="2424750"/>
            <a:ext cx="3172152" cy="23791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2880" y="2062897"/>
            <a:ext cx="63195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a typeface="Cambria" panose="02040503050406030204" pitchFamily="18" charset="0"/>
              </a:rPr>
              <a:t>После окончания экзамена в аудитории технический специалист проверяет корректность и количество файлов ответов из аудитории на съемном носителе по «Ведомости учета ответов на задания практической части ГИА по информатике» (форма ППЭ-05-03-И).</a:t>
            </a:r>
          </a:p>
        </p:txBody>
      </p:sp>
    </p:spTree>
    <p:extLst>
      <p:ext uri="{BB962C8B-B14F-4D97-AF65-F5344CB8AC3E}">
        <p14:creationId xmlns:p14="http://schemas.microsoft.com/office/powerpoint/2010/main" val="25035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Разрешенные средства обучения</a:t>
            </a:r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990600" y="3713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282902"/>
              </p:ext>
            </p:extLst>
          </p:nvPr>
        </p:nvGraphicFramePr>
        <p:xfrm>
          <a:off x="929711" y="1250452"/>
          <a:ext cx="8879792" cy="4802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5725">
                  <a:extLst>
                    <a:ext uri="{9D8B030D-6E8A-4147-A177-3AD203B41FA5}">
                      <a16:colId xmlns="" xmlns:a16="http://schemas.microsoft.com/office/drawing/2014/main" val="2450042558"/>
                    </a:ext>
                  </a:extLst>
                </a:gridCol>
                <a:gridCol w="6264067">
                  <a:extLst>
                    <a:ext uri="{9D8B030D-6E8A-4147-A177-3AD203B41FA5}">
                      <a16:colId xmlns="" xmlns:a16="http://schemas.microsoft.com/office/drawing/2014/main" val="2843071396"/>
                    </a:ext>
                  </a:extLst>
                </a:gridCol>
              </a:tblGrid>
              <a:tr h="27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Предмет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Средства обучения</a:t>
                      </a:r>
                      <a:endParaRPr lang="ru-RU" sz="18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9777367"/>
                  </a:ext>
                </a:extLst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Русский язык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Орфографические словари (обеспечивает ППЭ)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Математика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Справочные материалы (входят в состав КИМ), линейка, не содержащая справочной информации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Физика и Биология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Линейка, не содержащая справочной информации, непрограммируемый калькулятор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Химия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Справочные материалы (входят в состав КИМ), непрограммируемый калькулятор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Литература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Художественные </a:t>
                      </a:r>
                      <a:r>
                        <a:rPr lang="ru-RU" sz="1600" dirty="0" smtClean="0"/>
                        <a:t>тексты,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орфографические словари </a:t>
                      </a:r>
                      <a:r>
                        <a:rPr lang="ru-RU" sz="1600" dirty="0"/>
                        <a:t>(обеспечивает ППЭ)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География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Географические атласы для 7, 8 и 9 класса любого издания (обеспечивает ОО участника экзамена), линейка, не содержащая справочной информации, непрограммируемый калькулятор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5561701"/>
                  </a:ext>
                </a:extLst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Информатика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Компьютер с установленным на нем ПО (обеспечивает ППЭ)</a:t>
                      </a:r>
                      <a:endParaRPr lang="ru-RU" sz="160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709353"/>
                  </a:ext>
                </a:extLst>
              </a:tr>
              <a:tr h="278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Обществознание, история и иностранные языки (письменная часть)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Не</a:t>
                      </a:r>
                      <a:r>
                        <a:rPr lang="ru-RU" sz="1600" baseline="0" dirty="0" smtClean="0"/>
                        <a:t> используются</a:t>
                      </a:r>
                      <a:endParaRPr lang="ru-RU" sz="16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21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6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133792"/>
            <a:ext cx="9745255" cy="5145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При возникновении технических сбоев участник ГИА обращается к организатору в аудитории или техническому специалисту.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Если технический сбой не устраним за короткое время (3-5 минут), то участнику ГИА должен быть предложен резервный компьютер.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Время начала и конца вынужденного перерыва в работе участника фиксируется, общее время, отведенное на выполнение участником работы, может быть продлено на эту величину.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Информатика. Технический сбой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133792"/>
            <a:ext cx="9745255" cy="5145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Если вынужденный перерыв в работе участника ГИА составляет более 20 минут, то участник  вправе принять решение об аннулировании своих результатов.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Руководитель ППЭ оформляет досрочное завершение экзамена (форма ППЭ-22).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Экзамен для участника ГИА решением ГЭК переносится на резервный день.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Информатика. Технический сбой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7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20" y="2225040"/>
            <a:ext cx="3627120" cy="2773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30160" y="1174962"/>
            <a:ext cx="422459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Иностранные языки(письменная часть).          Подготовка аудитории</a:t>
            </a:r>
            <a:endParaRPr lang="ru-RU" dirty="0"/>
          </a:p>
        </p:txBody>
      </p:sp>
      <p:pic>
        <p:nvPicPr>
          <p:cNvPr id="10" name="Picture 6" descr="ÐÐ°ÑÑÐ¸Ð½ÐºÐ¸ Ð¿Ð¾ Ð·Ð°Ð¿ÑÐ¾ÑÑ ÑÑÐµÐ´ÑÑÐ²Ð¾ Ð´Ð»Ñ Ð²Ð¾ÑÐ¿ÑÐ¾Ð¸Ð·Ð²ÐµÐ´ÐµÐ½Ð¸Ñ Ð°ÑÐ´Ð¸Ð¾Ð·Ð°Ð¿Ð¸ÑÐ¸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256" y="2516920"/>
            <a:ext cx="6048672" cy="21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4080" y="1174962"/>
            <a:ext cx="669036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a typeface="Cambria" panose="02040503050406030204" pitchFamily="18" charset="0"/>
              </a:rPr>
              <a:t>Аудитория в ППЭ должна быть оборудована средствами </a:t>
            </a:r>
            <a:r>
              <a:rPr lang="ru-RU" sz="2800" dirty="0">
                <a:ea typeface="Cambria" panose="02040503050406030204" pitchFamily="18" charset="0"/>
              </a:rPr>
              <a:t>воспроизведения </a:t>
            </a:r>
            <a:r>
              <a:rPr lang="ru-RU" sz="2800" dirty="0" smtClean="0">
                <a:ea typeface="Cambria" panose="02040503050406030204" pitchFamily="18" charset="0"/>
              </a:rPr>
              <a:t>аудиозаписи.</a:t>
            </a:r>
          </a:p>
          <a:p>
            <a:endParaRPr lang="ru-RU" sz="2800" dirty="0" smtClean="0">
              <a:ea typeface="Cambria" panose="02040503050406030204" pitchFamily="18" charset="0"/>
            </a:endParaRPr>
          </a:p>
          <a:p>
            <a:r>
              <a:rPr lang="ru-RU" sz="2800" dirty="0">
                <a:ea typeface="Cambria" panose="02040503050406030204" pitchFamily="18" charset="0"/>
              </a:rPr>
              <a:t>Аудиозапись заданий раздела «</a:t>
            </a:r>
            <a:r>
              <a:rPr lang="ru-RU" sz="2800" dirty="0" err="1">
                <a:ea typeface="Cambria" panose="02040503050406030204" pitchFamily="18" charset="0"/>
              </a:rPr>
              <a:t>Аудирование</a:t>
            </a:r>
            <a:r>
              <a:rPr lang="ru-RU" sz="2800" dirty="0">
                <a:ea typeface="Cambria" panose="02040503050406030204" pitchFamily="18" charset="0"/>
              </a:rPr>
              <a:t>» предоставляется в ППЭ по защищенному </a:t>
            </a:r>
            <a:r>
              <a:rPr lang="ru-RU" sz="2800" dirty="0" smtClean="0">
                <a:ea typeface="Cambria" panose="02040503050406030204" pitchFamily="18" charset="0"/>
              </a:rPr>
              <a:t>каналу.</a:t>
            </a:r>
          </a:p>
          <a:p>
            <a:endParaRPr lang="ru-RU" sz="2800" dirty="0" smtClean="0">
              <a:ea typeface="Cambria" panose="02040503050406030204" pitchFamily="18" charset="0"/>
            </a:endParaRPr>
          </a:p>
          <a:p>
            <a:r>
              <a:rPr lang="ru-RU" sz="2800" dirty="0"/>
              <a:t>Технический специалист копирует  файл на компьютеры в аудиториях или предоставляет аудиофайл (формат МР3) в аудитории на внешнем носителе.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6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5920" y="1174962"/>
            <a:ext cx="2621280" cy="51445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Иностранные языки(письменная часть).                 Работа с аудиофайлом</a:t>
            </a:r>
            <a:endParaRPr lang="ru-RU" dirty="0"/>
          </a:p>
        </p:txBody>
      </p:sp>
      <p:pic>
        <p:nvPicPr>
          <p:cNvPr id="10" name="Picture 6" descr="ÐÐ°ÑÑÐ¸Ð½ÐºÐ¸ Ð¿Ð¾ Ð·Ð°Ð¿ÑÐ¾ÑÑ ÑÑÐµÐ´ÑÑÐ²Ð¾ Ð´Ð»Ñ Ð²Ð¾ÑÐ¿ÑÐ¾Ð¸Ð·Ð²ÐµÐ´ÐµÐ½Ð¸Ñ Ð°ÑÐ´Ð¸Ð¾Ð·Ð°Ð¿Ð¸ÑÐ¸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936" y="1174962"/>
            <a:ext cx="4848056" cy="17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8240" y="1174962"/>
            <a:ext cx="66903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618" y="3001864"/>
            <a:ext cx="1341758" cy="1490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" y="4917296"/>
            <a:ext cx="1606100" cy="1199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4720" y="1164134"/>
            <a:ext cx="70349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ea typeface="Cambria" panose="02040503050406030204" pitchFamily="18" charset="0"/>
              </a:rPr>
              <a:t>Организатор</a:t>
            </a:r>
            <a:r>
              <a:rPr lang="ru-RU" sz="2800" dirty="0" smtClean="0">
                <a:ea typeface="Cambria" panose="02040503050406030204" pitchFamily="18" charset="0"/>
              </a:rPr>
              <a:t> в аудитории</a:t>
            </a:r>
            <a:endParaRPr lang="ru-RU" sz="2800" i="1" dirty="0"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ea typeface="Cambria" panose="02040503050406030204" pitchFamily="18" charset="0"/>
              </a:rPr>
              <a:t>не позже 9:00 проверяет звуковоспроизводящее </a:t>
            </a:r>
            <a:r>
              <a:rPr lang="ru-RU" sz="2800" dirty="0" smtClean="0">
                <a:ea typeface="Cambria" panose="02040503050406030204" pitchFamily="18" charset="0"/>
              </a:rPr>
              <a:t>устройство;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ea typeface="Cambria" panose="02040503050406030204" pitchFamily="18" charset="0"/>
              </a:rPr>
              <a:t>п</a:t>
            </a:r>
            <a:r>
              <a:rPr lang="ru-RU" sz="2800" dirty="0" smtClean="0">
                <a:ea typeface="Cambria" panose="02040503050406030204" pitchFamily="18" charset="0"/>
              </a:rPr>
              <a:t>осторонние диски и кассеты должны быть удалены из звуковоспроизводящего устройства; </a:t>
            </a:r>
            <a:endParaRPr lang="ru-RU" sz="2800" dirty="0"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не </a:t>
            </a:r>
            <a:r>
              <a:rPr lang="ru-RU" sz="2800" dirty="0">
                <a:ea typeface="Cambria" panose="02040503050406030204" pitchFamily="18" charset="0"/>
              </a:rPr>
              <a:t>ранее 10:00 во время инструктажа запускает аудиофайл и настраивает </a:t>
            </a:r>
            <a:r>
              <a:rPr lang="ru-RU" sz="2800" dirty="0" smtClean="0">
                <a:ea typeface="Cambria" panose="02040503050406030204" pitchFamily="18" charset="0"/>
              </a:rPr>
              <a:t>громкость;</a:t>
            </a:r>
            <a:endParaRPr lang="ru-RU" sz="2800" dirty="0"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если </a:t>
            </a:r>
            <a:r>
              <a:rPr lang="ru-RU" sz="2800" dirty="0">
                <a:ea typeface="Cambria" panose="02040503050406030204" pitchFamily="18" charset="0"/>
              </a:rPr>
              <a:t>файл или устройство неработоспособны, замена у руководителя ППЭ, экзамен приостанавливается, служебная записка.</a:t>
            </a:r>
          </a:p>
        </p:txBody>
      </p:sp>
    </p:spTree>
    <p:extLst>
      <p:ext uri="{BB962C8B-B14F-4D97-AF65-F5344CB8AC3E}">
        <p14:creationId xmlns:p14="http://schemas.microsoft.com/office/powerpoint/2010/main" val="31286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20" y="1174962"/>
            <a:ext cx="10830560" cy="51445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Длительность воспроизведения аудиозаписи: 25 – 30 минут.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В аудиозаписи все тексты звучат дважды. Остановка и повторное воспроизведение запрещаются.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Во время выполнения  заданий по «</a:t>
            </a:r>
            <a:r>
              <a:rPr lang="ru-RU" sz="2800" dirty="0" err="1">
                <a:solidFill>
                  <a:schemeClr val="tx1"/>
                </a:solidFill>
                <a:ea typeface="Cambria" panose="02040503050406030204" pitchFamily="18" charset="0"/>
              </a:rPr>
              <a:t>Аудированию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» вход и выход из аудитории, а также перемещение по аудитории категорически запрещены.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Во время прослушивания аудиозаписи участники ОГЭ не могут задавать вопросы.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Опоздавшие на экзамен входят в аудиторию после прослушивания аудиозаписи.</a:t>
            </a:r>
          </a:p>
          <a:p>
            <a:pPr algn="just"/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30160" y="1174962"/>
            <a:ext cx="422459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Иностранные языки(письменная часть).          </a:t>
            </a:r>
            <a:r>
              <a:rPr lang="ru-RU" dirty="0" err="1" smtClean="0"/>
              <a:t>Аудирование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2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20" y="1174962"/>
            <a:ext cx="9804400" cy="4209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По завершении выполнения раздела «</a:t>
            </a:r>
            <a:r>
              <a:rPr lang="ru-RU" sz="2800" dirty="0" err="1">
                <a:solidFill>
                  <a:schemeClr val="tx1"/>
                </a:solidFill>
                <a:ea typeface="Cambria" panose="02040503050406030204" pitchFamily="18" charset="0"/>
              </a:rPr>
              <a:t>Аудирование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», звуковоспроизводящее устройство выключается.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 Участники ОГЭ приступают к выполнению остальных частей экзаменационной работы.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30160" y="1174962"/>
            <a:ext cx="422459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Иностранные языки(письменная часть).          </a:t>
            </a:r>
            <a:r>
              <a:rPr lang="ru-RU" dirty="0" err="1" smtClean="0"/>
              <a:t>Аудирование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6440" y="1174962"/>
            <a:ext cx="3337560" cy="5073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30160" y="1174962"/>
            <a:ext cx="422459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язык. Подготовка аудитории</a:t>
            </a:r>
            <a:endParaRPr lang="ru-RU" dirty="0"/>
          </a:p>
        </p:txBody>
      </p:sp>
      <p:pic>
        <p:nvPicPr>
          <p:cNvPr id="10" name="Picture 6" descr="ÐÐ°ÑÑÐ¸Ð½ÐºÐ¸ Ð¿Ð¾ Ð·Ð°Ð¿ÑÐ¾ÑÑ ÑÑÐµÐ´ÑÑÐ²Ð¾ Ð´Ð»Ñ Ð²Ð¾ÑÐ¿ÑÐ¾Ð¸Ð·Ð²ÐµÐ´ÐµÐ½Ð¸Ñ Ð°ÑÐ´Ð¸Ð¾Ð·Ð°Ð¿Ð¸ÑÐ¸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256" y="3769328"/>
            <a:ext cx="6048672" cy="218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9720" y="1174962"/>
            <a:ext cx="756412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ППЭ обеспечивает участников экзамена орфографическими словарями.</a:t>
            </a:r>
          </a:p>
          <a:p>
            <a:endParaRPr lang="ru-RU" sz="2800" dirty="0" smtClean="0"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Аудитория в ППЭ должна быть оборудована средствами </a:t>
            </a:r>
            <a:r>
              <a:rPr lang="ru-RU" sz="2800" dirty="0">
                <a:ea typeface="Cambria" panose="02040503050406030204" pitchFamily="18" charset="0"/>
              </a:rPr>
              <a:t>воспроизведения </a:t>
            </a:r>
            <a:r>
              <a:rPr lang="ru-RU" sz="2800" dirty="0" smtClean="0">
                <a:ea typeface="Cambria" panose="02040503050406030204" pitchFamily="18" charset="0"/>
              </a:rPr>
              <a:t>аудиозаписи.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Аудиозапись изложения предоставляется в ППЭ в виде защищенного файла.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Технический </a:t>
            </a:r>
            <a:r>
              <a:rPr lang="ru-RU" sz="2800" dirty="0"/>
              <a:t>специалист копирует  файл на компьютеры в аудиториях или предоставляет аудиофайл (формат МР3) в аудитории на внешнем носителе.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8" name="Picture 2" descr="ÐÐ°ÑÑÐ¸Ð½ÐºÐ¸ Ð¿Ð¾ Ð·Ð°Ð¿ÑÐ¾ÑÑ Ð¾ÑÑÐ¾Ð³ÑÐ°ÑÐ¸ÑÐµÑÐºÐ¸Ð¹ ÑÐ»Ð¾Ð²Ð°ÑÑ ÐºÐ°ÑÑÐ¸Ð½ÐºÐ¸ ÑÐºÐ°ÑÐ°Ñ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7190"/>
            <a:ext cx="1483360" cy="222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20" y="1174962"/>
            <a:ext cx="10830560" cy="51445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Орфографическими словарями учащихся обеспечивает ППЭ</a:t>
            </a:r>
            <a:r>
              <a:rPr lang="ru-RU" altLang="ru-RU" sz="2800" dirty="0" smtClean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altLang="ru-RU" sz="28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ru-RU" alt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До начала экзамена организаторы должны проверить наличие словарей в аудитории.</a:t>
            </a:r>
          </a:p>
          <a:p>
            <a:pPr lvl="0"/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При этом орфографические словари должны отвечать следующим </a:t>
            </a:r>
            <a:r>
              <a:rPr lang="ru-RU" sz="2800" u="sng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требованиям</a:t>
            </a: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позволяет устанавливать нормативное написание слов;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включает не менее 15000слов;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издан не ранее 2009 года;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может содержать список имен, важнейшие орфографические правила.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язык. Работа со словарем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5920" y="1174962"/>
            <a:ext cx="2621280" cy="51445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язык. Работа с аудиофайлом</a:t>
            </a:r>
            <a:endParaRPr lang="ru-RU" dirty="0"/>
          </a:p>
        </p:txBody>
      </p:sp>
      <p:pic>
        <p:nvPicPr>
          <p:cNvPr id="10" name="Picture 6" descr="ÐÐ°ÑÑÐ¸Ð½ÐºÐ¸ Ð¿Ð¾ Ð·Ð°Ð¿ÑÐ¾ÑÑ ÑÑÐµÐ´ÑÑÐ²Ð¾ Ð´Ð»Ñ Ð²Ð¾ÑÐ¿ÑÐ¾Ð¸Ð·Ð²ÐµÐ´ÐµÐ½Ð¸Ñ Ð°ÑÐ´Ð¸Ð¾Ð·Ð°Ð¿Ð¸ÑÐ¸ ÐºÐ°ÑÑÐ¸Ð½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936" y="1174962"/>
            <a:ext cx="4848056" cy="175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8240" y="1174962"/>
            <a:ext cx="669036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618" y="3001864"/>
            <a:ext cx="1341758" cy="1490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" y="4917296"/>
            <a:ext cx="1606100" cy="1199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4720" y="1164134"/>
            <a:ext cx="70349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ea typeface="Cambria" panose="02040503050406030204" pitchFamily="18" charset="0"/>
              </a:rPr>
              <a:t>Организатор</a:t>
            </a:r>
            <a:r>
              <a:rPr lang="ru-RU" sz="2800" dirty="0" smtClean="0">
                <a:ea typeface="Cambria" panose="02040503050406030204" pitchFamily="18" charset="0"/>
              </a:rPr>
              <a:t> в аудитории</a:t>
            </a:r>
            <a:endParaRPr lang="ru-RU" sz="2800" i="1" dirty="0">
              <a:ea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ea typeface="Cambria" panose="02040503050406030204" pitchFamily="18" charset="0"/>
              </a:rPr>
              <a:t>не позже 9:00 проверяет звуковоспроизводящее </a:t>
            </a:r>
            <a:r>
              <a:rPr lang="ru-RU" sz="2800" dirty="0" smtClean="0">
                <a:ea typeface="Cambria" panose="02040503050406030204" pitchFamily="18" charset="0"/>
              </a:rPr>
              <a:t>устройство;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ea typeface="Cambria" panose="02040503050406030204" pitchFamily="18" charset="0"/>
              </a:rPr>
              <a:t>п</a:t>
            </a:r>
            <a:r>
              <a:rPr lang="ru-RU" sz="2800" dirty="0" smtClean="0">
                <a:ea typeface="Cambria" panose="02040503050406030204" pitchFamily="18" charset="0"/>
              </a:rPr>
              <a:t>осторонние диски и кассеты должны быть удалены из звуковоспроизводящего устройства; </a:t>
            </a:r>
            <a:endParaRPr lang="ru-RU" sz="2800" dirty="0"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не </a:t>
            </a:r>
            <a:r>
              <a:rPr lang="ru-RU" sz="2800" dirty="0">
                <a:ea typeface="Cambria" panose="02040503050406030204" pitchFamily="18" charset="0"/>
              </a:rPr>
              <a:t>ранее 10:00 во время инструктажа запускает аудиофайл и настраивает </a:t>
            </a:r>
            <a:r>
              <a:rPr lang="ru-RU" sz="2800" dirty="0" smtClean="0">
                <a:ea typeface="Cambria" panose="02040503050406030204" pitchFamily="18" charset="0"/>
              </a:rPr>
              <a:t>громкость;</a:t>
            </a:r>
            <a:endParaRPr lang="ru-RU" sz="2800" dirty="0"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если </a:t>
            </a:r>
            <a:r>
              <a:rPr lang="ru-RU" sz="2800" dirty="0">
                <a:ea typeface="Cambria" panose="02040503050406030204" pitchFamily="18" charset="0"/>
              </a:rPr>
              <a:t>файл или устройство неработоспособны, замена у руководителя ППЭ, экзамен приостанавливается, служебная записка.</a:t>
            </a:r>
          </a:p>
        </p:txBody>
      </p:sp>
    </p:spTree>
    <p:extLst>
      <p:ext uri="{BB962C8B-B14F-4D97-AF65-F5344CB8AC3E}">
        <p14:creationId xmlns:p14="http://schemas.microsoft.com/office/powerpoint/2010/main" val="17554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7520" y="1174962"/>
            <a:ext cx="10830560" cy="51445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Чтение текста изложения записано два раза (с паузой).</a:t>
            </a:r>
          </a:p>
          <a:p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Во время прослушивания учащиеся имеют право делать записи в черновике.</a:t>
            </a:r>
          </a:p>
          <a:p>
            <a:pPr algn="just"/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Во время прослушивания запрещается входить в аудиторию и выходить из нее.</a:t>
            </a:r>
          </a:p>
          <a:p>
            <a:pPr algn="just"/>
            <a:endParaRPr lang="ru-RU" sz="2800" dirty="0">
              <a:solidFill>
                <a:schemeClr val="tx1"/>
              </a:solidFill>
              <a:ea typeface="Cambria" panose="02040503050406030204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ea typeface="Cambria" panose="02040503050406030204" pitchFamily="18" charset="0"/>
              </a:rPr>
              <a:t>Опоздавшие на экзамен входят в аудиторию после прослушивания.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11734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язык. Прослушивание текста изложения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7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571223"/>
            <a:ext cx="10314062" cy="42569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Физика, химия: комплекты </a:t>
            </a:r>
            <a:r>
              <a:rPr lang="ru-RU" altLang="ru-RU" sz="2800" dirty="0" smtClean="0">
                <a:solidFill>
                  <a:schemeClr val="tx1"/>
                </a:solidFill>
              </a:rPr>
              <a:t>лабораторного оборудования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endParaRPr lang="ru-RU" altLang="ru-RU" sz="28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Информатика: </a:t>
            </a:r>
            <a:r>
              <a:rPr lang="ru-RU" altLang="ru-RU" sz="2800" dirty="0" smtClean="0">
                <a:solidFill>
                  <a:schemeClr val="tx1"/>
                </a:solidFill>
              </a:rPr>
              <a:t>ПК</a:t>
            </a:r>
          </a:p>
          <a:p>
            <a:pPr marL="609600" indent="-609600">
              <a:lnSpc>
                <a:spcPct val="80000"/>
              </a:lnSpc>
              <a:buNone/>
              <a:defRPr/>
            </a:pPr>
            <a:endParaRPr lang="ru-RU" altLang="ru-RU" sz="28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Русский язык, иностранные языки (письменная часть): </a:t>
            </a:r>
            <a:r>
              <a:rPr lang="ru-RU" sz="2800" dirty="0">
                <a:solidFill>
                  <a:schemeClr val="tx1"/>
                </a:solidFill>
              </a:rPr>
              <a:t>средства воспроизведения аудиозаписи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8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8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8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На экзаменах по физике, химии и информатике проводится </a:t>
            </a:r>
            <a:r>
              <a:rPr lang="ru-RU" altLang="ru-RU" sz="2800" u="sng" dirty="0">
                <a:solidFill>
                  <a:schemeClr val="tx1"/>
                </a:solidFill>
              </a:rPr>
              <a:t>инструктаж по технике безопасности </a:t>
            </a:r>
            <a:r>
              <a:rPr lang="ru-RU" altLang="ru-RU" sz="2800" dirty="0">
                <a:solidFill>
                  <a:schemeClr val="tx1"/>
                </a:solidFill>
              </a:rPr>
              <a:t>(даже для опоздавших)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dirty="0" smtClean="0"/>
              <a:t>Техническая подготовка ППЭ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4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6440" y="1076960"/>
            <a:ext cx="3786570" cy="5171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7630160" y="1174962"/>
            <a:ext cx="422459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язык. Работа с Бланками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09720" y="1174962"/>
            <a:ext cx="75641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sz="2800" dirty="0">
              <a:solidFill>
                <a:schemeClr val="accent2">
                  <a:lumMod val="50000"/>
                </a:schemeClr>
              </a:solidFill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1" name="Содержимое 3"/>
          <p:cNvPicPr>
            <a:picLocks/>
          </p:cNvPicPr>
          <p:nvPr/>
        </p:nvPicPr>
        <p:blipFill>
          <a:blip r:embed="rId2"/>
          <a:srcRect l="17477" t="9619" r="33458" b="4609"/>
          <a:stretch>
            <a:fillRect/>
          </a:stretch>
        </p:blipFill>
        <p:spPr bwMode="auto">
          <a:xfrm>
            <a:off x="1004284" y="1381760"/>
            <a:ext cx="3354355" cy="460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93920" y="1708712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ea typeface="Cambria" panose="02040503050406030204" pitchFamily="18" charset="0"/>
              </a:rPr>
              <a:t> Экзаменационная </a:t>
            </a:r>
            <a:r>
              <a:rPr lang="ru-RU" sz="2800" dirty="0">
                <a:ea typeface="Cambria" panose="02040503050406030204" pitchFamily="18" charset="0"/>
              </a:rPr>
              <a:t>работа по русскому языку начинается с написания учащимися изложения (задание №1).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ea typeface="Cambria" panose="02040503050406030204" pitchFamily="18" charset="0"/>
              </a:rPr>
              <a:t> </a:t>
            </a:r>
            <a:r>
              <a:rPr lang="ru-RU" sz="2800" dirty="0">
                <a:ea typeface="Cambria" panose="02040503050406030204" pitchFamily="18" charset="0"/>
              </a:rPr>
              <a:t>Ответ на это задание записывается в Бланке №2.</a:t>
            </a:r>
          </a:p>
        </p:txBody>
      </p:sp>
    </p:spTree>
    <p:extLst>
      <p:ext uri="{BB962C8B-B14F-4D97-AF65-F5344CB8AC3E}">
        <p14:creationId xmlns:p14="http://schemas.microsoft.com/office/powerpoint/2010/main" val="6877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6440" y="1076960"/>
            <a:ext cx="3876040" cy="5171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947920" y="1185598"/>
            <a:ext cx="6096000" cy="514455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840" y="107181"/>
            <a:ext cx="10515600" cy="726711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язык. Работа с Бланками</a:t>
            </a:r>
            <a:endParaRPr lang="ru-RU" dirty="0"/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2"/>
          <a:srcRect l="17638" t="8215" r="33778" b="4810"/>
          <a:stretch>
            <a:fillRect/>
          </a:stretch>
        </p:blipFill>
        <p:spPr bwMode="auto">
          <a:xfrm>
            <a:off x="878840" y="1166839"/>
            <a:ext cx="3561079" cy="4878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31568" y="2427876"/>
            <a:ext cx="1519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ea typeface="Cambria" panose="02040503050406030204" pitchFamily="18" charset="0"/>
              </a:rPr>
              <a:t>хххххххххххххххххх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7920" y="28518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ea typeface="Cambria" panose="02040503050406030204" pitchFamily="18" charset="0"/>
              </a:rPr>
              <a:t>В </a:t>
            </a:r>
            <a:r>
              <a:rPr lang="ru-RU" sz="2800" dirty="0" smtClean="0">
                <a:ea typeface="Cambria" panose="02040503050406030204" pitchFamily="18" charset="0"/>
              </a:rPr>
              <a:t>Бланке </a:t>
            </a:r>
            <a:r>
              <a:rPr lang="ru-RU" sz="2800" dirty="0">
                <a:ea typeface="Cambria" panose="02040503050406030204" pitchFamily="18" charset="0"/>
              </a:rPr>
              <a:t>ответов №1 поле для записи ответа на задание №1 будет заполнено «ХХХХ</a:t>
            </a:r>
            <a:r>
              <a:rPr lang="ru-RU" sz="2800" dirty="0" smtClean="0">
                <a:ea typeface="Cambria" panose="02040503050406030204" pitchFamily="18" charset="0"/>
              </a:rPr>
              <a:t>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587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4" y="3160794"/>
            <a:ext cx="4631724" cy="200460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Зорина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395" y="945652"/>
            <a:ext cx="9130040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Аудитория, оборудованная раковиной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Участники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должны сидеть спиной к столам с лабораторным оборудованием, чтобы не отвлекаться.</a:t>
            </a:r>
          </a:p>
          <a:p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Аудитория без раковины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оборудуется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промывалкой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ведром.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Участники должны сидеть спиной к столам с лабораторным оборудованием, чтобы не отвлекаться.</a:t>
            </a:r>
          </a:p>
          <a:p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Дверь должна располагаться рядом со столами с лабораторным оборудованием (для скорейшей доставки участника/эксперта/организатора в медицинский кабинет).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Химия. Подготовка аудитории</a:t>
            </a:r>
            <a:endParaRPr lang="ru-RU" dirty="0"/>
          </a:p>
        </p:txBody>
      </p:sp>
      <p:pic>
        <p:nvPicPr>
          <p:cNvPr id="8" name="Picture 3" descr="C:\Users\bvl\AppData\Local\Microsoft\Windows\Temporary Internet Files\Content.IE5\Y7SP45RJ\49284.1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026" y="1111852"/>
            <a:ext cx="1717630" cy="134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84" y="3216236"/>
            <a:ext cx="1262448" cy="13037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84" y="4726668"/>
            <a:ext cx="1327623" cy="1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3277" y="1041904"/>
            <a:ext cx="9130040" cy="541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cs typeface="Arial" charset="0"/>
              </a:rPr>
              <a:t>В аудитории (за спинами участников) должны находиться: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cs typeface="Arial" charset="0"/>
              </a:rPr>
              <a:t>столы для проведения эксперимента, на которых располагаются лотки с оборудованием (4 в аудитории по числу вариантов КИМ</a:t>
            </a:r>
            <a:r>
              <a:rPr lang="ru-RU" sz="2800" dirty="0" smtClean="0">
                <a:solidFill>
                  <a:schemeClr val="tx1"/>
                </a:solidFill>
                <a:cs typeface="Arial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cs typeface="Arial" charset="0"/>
              </a:rPr>
              <a:t>стол </a:t>
            </a:r>
            <a:r>
              <a:rPr lang="ru-RU" sz="2800" dirty="0">
                <a:solidFill>
                  <a:schemeClr val="tx1"/>
                </a:solidFill>
                <a:cs typeface="Arial" charset="0"/>
              </a:rPr>
              <a:t>с запасом пробирок и реактивов;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  <a:cs typeface="Arial" charset="0"/>
              </a:rPr>
              <a:t>стул для специалиста по проведению инструктажа и проведению лабораторных работ.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Химия. Подготовка аудитории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1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6483" y="908194"/>
            <a:ext cx="9169090" cy="5571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Химия. Аудитория в ППЭ</a:t>
            </a:r>
            <a:endParaRPr lang="ru-RU" dirty="0"/>
          </a:p>
        </p:txBody>
      </p:sp>
      <p:pic>
        <p:nvPicPr>
          <p:cNvPr id="9" name="Picture 3" descr="C:\Users\bvl\AppData\Local\Microsoft\Windows\Temporary Internet Files\Content.IE5\Y7SP45RJ\49284.1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15" y="943988"/>
            <a:ext cx="1462600" cy="114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67" y="1012039"/>
            <a:ext cx="1719171" cy="8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84238" y="929682"/>
            <a:ext cx="133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 с запасом пробирок и реактивов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r="-41304"/>
          <a:stretch/>
        </p:blipFill>
        <p:spPr>
          <a:xfrm>
            <a:off x="6106005" y="950537"/>
            <a:ext cx="1815235" cy="11899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77215" y="908194"/>
            <a:ext cx="302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 по проведению инструктажа и обеспечению лабораторных работ (1 чел.)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56" y="2343921"/>
            <a:ext cx="977417" cy="9774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99" y="2308010"/>
            <a:ext cx="977417" cy="9774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04" y="2343920"/>
            <a:ext cx="977417" cy="9774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7" y="2366242"/>
            <a:ext cx="977417" cy="9774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53" y="3386033"/>
            <a:ext cx="971552" cy="10033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64" y="3353959"/>
            <a:ext cx="971552" cy="10033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9" y="3363856"/>
            <a:ext cx="971552" cy="10033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06" y="3336621"/>
            <a:ext cx="729508" cy="10527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3" y="4713279"/>
            <a:ext cx="987574" cy="1316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2" y="4713280"/>
            <a:ext cx="987574" cy="13167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54" y="4713281"/>
            <a:ext cx="987574" cy="13167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3" y="4738345"/>
            <a:ext cx="987574" cy="13167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32288" y="6147560"/>
            <a:ext cx="10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ДОСКА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222678" y="6186403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18224" y="6190079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8" y="2070341"/>
            <a:ext cx="1001153" cy="9457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97589" y="2346276"/>
            <a:ext cx="2042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Столы с лотками для эксперимента (4 шт.)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5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0600" y="929682"/>
            <a:ext cx="9169090" cy="5571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Химия. Аудитория в ППЭ</a:t>
            </a:r>
            <a:endParaRPr lang="ru-RU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67" y="1012039"/>
            <a:ext cx="1719171" cy="8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84238" y="929682"/>
            <a:ext cx="133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 с запасом пробирок и реактивов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77215" y="908194"/>
            <a:ext cx="302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Специалист по проведению инструктажа и обеспечению лабораторных работ (1 чел.)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56" y="2343921"/>
            <a:ext cx="977417" cy="9774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99" y="2308010"/>
            <a:ext cx="977417" cy="9774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04" y="2343920"/>
            <a:ext cx="977417" cy="9774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67" y="2366242"/>
            <a:ext cx="977417" cy="9774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53" y="3386033"/>
            <a:ext cx="971552" cy="10033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64" y="3353959"/>
            <a:ext cx="971552" cy="10033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9" y="3363856"/>
            <a:ext cx="971552" cy="10033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06" y="3336621"/>
            <a:ext cx="729508" cy="10527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3" y="4713279"/>
            <a:ext cx="987574" cy="1316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2" y="4713280"/>
            <a:ext cx="987574" cy="13167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54" y="4713281"/>
            <a:ext cx="987574" cy="13167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3" y="4738345"/>
            <a:ext cx="987574" cy="131676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32288" y="6147560"/>
            <a:ext cx="109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ДОСКА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222678" y="6186403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18224" y="6190079"/>
            <a:ext cx="0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8" y="2070341"/>
            <a:ext cx="1001153" cy="94577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97589" y="2346276"/>
            <a:ext cx="2042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Столы с лотками для эксперимента (4 шт.)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53" r="45148"/>
          <a:stretch/>
        </p:blipFill>
        <p:spPr>
          <a:xfrm>
            <a:off x="5515145" y="976141"/>
            <a:ext cx="1686684" cy="133186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45" y="976141"/>
            <a:ext cx="845913" cy="8735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1" y="1887255"/>
            <a:ext cx="918042" cy="9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.potx" id="{5A4B875B-5745-4816-B178-ABDF140C4793}" vid="{5E868F45-8DDE-4374-83EA-7CCC435AFE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622</TotalTime>
  <Words>2276</Words>
  <Application>Microsoft Office PowerPoint</Application>
  <PresentationFormat>Широкоэкранный</PresentationFormat>
  <Paragraphs>316</Paragraphs>
  <Slides>52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</vt:lpstr>
      <vt:lpstr>Century Gothic</vt:lpstr>
      <vt:lpstr>Segoe UI</vt:lpstr>
      <vt:lpstr>Times New Roman</vt:lpstr>
      <vt:lpstr>Тема Office</vt:lpstr>
      <vt:lpstr>Acrobat Document</vt:lpstr>
      <vt:lpstr>Тема: «Особенности проведения ОГЭ по отдельным предметам»</vt:lpstr>
      <vt:lpstr>Комплект бланков ОГЭ</vt:lpstr>
      <vt:lpstr>Пример рисунка</vt:lpstr>
      <vt:lpstr>Разрешенные средства обучения</vt:lpstr>
      <vt:lpstr>Техническая подготовка ППЭ </vt:lpstr>
      <vt:lpstr>Химия. Подготовка аудитории</vt:lpstr>
      <vt:lpstr>Химия. Подготовка аудитории</vt:lpstr>
      <vt:lpstr>Химия. Аудитория в ППЭ</vt:lpstr>
      <vt:lpstr>Химия. Аудитория в ППЭ</vt:lpstr>
      <vt:lpstr>Химия. Подготовка лотков</vt:lpstr>
      <vt:lpstr>Химия. Подготовка лотков</vt:lpstr>
      <vt:lpstr>Проведение экзамена по химии</vt:lpstr>
      <vt:lpstr>Проведение экзамена по химии</vt:lpstr>
      <vt:lpstr>Проведение экзамена по химии</vt:lpstr>
      <vt:lpstr>Проведение экзамена по химии</vt:lpstr>
      <vt:lpstr>Проведение экзамена по химии</vt:lpstr>
      <vt:lpstr>Завершение экзамена по химии</vt:lpstr>
      <vt:lpstr>Физика. Подготовка аудитории</vt:lpstr>
      <vt:lpstr>Физика. Допуск специалистов в аудиторию</vt:lpstr>
      <vt:lpstr>Физика. Подготовка аудитории</vt:lpstr>
      <vt:lpstr>Физика. Работа с лабораторным оборудованием</vt:lpstr>
      <vt:lpstr>Литература. Подготовка аудитории</vt:lpstr>
      <vt:lpstr>Литература. Подготовка аудитории</vt:lpstr>
      <vt:lpstr>Литература. Художественные тексты</vt:lpstr>
      <vt:lpstr>Литература. Художественные тексты</vt:lpstr>
      <vt:lpstr>Литература. Словари</vt:lpstr>
      <vt:lpstr>Литература. Работа с Бланками</vt:lpstr>
      <vt:lpstr>География. Справочные материалы</vt:lpstr>
      <vt:lpstr>География. Справочные материалы</vt:lpstr>
      <vt:lpstr>География. Работа с Бланками</vt:lpstr>
      <vt:lpstr>Информатика. Подготовка аудитории</vt:lpstr>
      <vt:lpstr>Информатика. Подготовка штаба</vt:lpstr>
      <vt:lpstr>Информатика. Подготовка аудитории</vt:lpstr>
      <vt:lpstr>Информатика. Подготовка аудитории</vt:lpstr>
      <vt:lpstr>Информатика. Работа с Бланками</vt:lpstr>
      <vt:lpstr>Информатика. Работа с Бланками</vt:lpstr>
      <vt:lpstr>Информатика. Работа с Бланками</vt:lpstr>
      <vt:lpstr>Информатика. Работа с файлами</vt:lpstr>
      <vt:lpstr>Информатика. Работа с файлами</vt:lpstr>
      <vt:lpstr>Информатика. Технический сбой</vt:lpstr>
      <vt:lpstr>Информатика. Технический сбой</vt:lpstr>
      <vt:lpstr>Иностранные языки(письменная часть).          Подготовка аудитории</vt:lpstr>
      <vt:lpstr>Иностранные языки(письменная часть).                 Работа с аудиофайлом</vt:lpstr>
      <vt:lpstr>Иностранные языки(письменная часть).          Аудирование</vt:lpstr>
      <vt:lpstr>Иностранные языки(письменная часть).          Аудирование</vt:lpstr>
      <vt:lpstr>Русский язык. Подготовка аудитории</vt:lpstr>
      <vt:lpstr>Русский язык. Работа со словарем</vt:lpstr>
      <vt:lpstr>Русский язык. Работа с аудиофайлом</vt:lpstr>
      <vt:lpstr>Русский язык. Прослушивание текста изложения</vt:lpstr>
      <vt:lpstr>Русский язык. Работа с Бланками</vt:lpstr>
      <vt:lpstr>Русский язык. Работа с Бланками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«Какая-то тема про очень важные вещи»</dc:title>
  <dc:creator>Dimka</dc:creator>
  <cp:lastModifiedBy>Привалова Ирина Анатольевна</cp:lastModifiedBy>
  <cp:revision>81</cp:revision>
  <dcterms:created xsi:type="dcterms:W3CDTF">2024-10-14T12:14:43Z</dcterms:created>
  <dcterms:modified xsi:type="dcterms:W3CDTF">2025-05-21T10:03:39Z</dcterms:modified>
</cp:coreProperties>
</file>